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C080D-8605-4CA3-98F4-7664A81C50E6}" type="datetimeFigureOut">
              <a:rPr lang="ru-RU" smtClean="0"/>
              <a:pPr/>
              <a:t>18.06.2017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D405-2435-4ED5-BDC8-32A9045D30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C080D-8605-4CA3-98F4-7664A81C50E6}" type="datetimeFigureOut">
              <a:rPr lang="ru-RU" smtClean="0"/>
              <a:pPr/>
              <a:t>18.06.2017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D405-2435-4ED5-BDC8-32A9045D30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C080D-8605-4CA3-98F4-7664A81C50E6}" type="datetimeFigureOut">
              <a:rPr lang="ru-RU" smtClean="0"/>
              <a:pPr/>
              <a:t>18.06.2017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D405-2435-4ED5-BDC8-32A9045D30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C080D-8605-4CA3-98F4-7664A81C50E6}" type="datetimeFigureOut">
              <a:rPr lang="ru-RU" smtClean="0"/>
              <a:pPr/>
              <a:t>18.06.2017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D405-2435-4ED5-BDC8-32A9045D30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C080D-8605-4CA3-98F4-7664A81C50E6}" type="datetimeFigureOut">
              <a:rPr lang="ru-RU" smtClean="0"/>
              <a:pPr/>
              <a:t>18.06.2017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D405-2435-4ED5-BDC8-32A9045D30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C080D-8605-4CA3-98F4-7664A81C50E6}" type="datetimeFigureOut">
              <a:rPr lang="ru-RU" smtClean="0"/>
              <a:pPr/>
              <a:t>18.06.2017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D405-2435-4ED5-BDC8-32A9045D30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C080D-8605-4CA3-98F4-7664A81C50E6}" type="datetimeFigureOut">
              <a:rPr lang="ru-RU" smtClean="0"/>
              <a:pPr/>
              <a:t>18.06.2017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D405-2435-4ED5-BDC8-32A9045D30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C080D-8605-4CA3-98F4-7664A81C50E6}" type="datetimeFigureOut">
              <a:rPr lang="ru-RU" smtClean="0"/>
              <a:pPr/>
              <a:t>18.06.2017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D405-2435-4ED5-BDC8-32A9045D30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C080D-8605-4CA3-98F4-7664A81C50E6}" type="datetimeFigureOut">
              <a:rPr lang="ru-RU" smtClean="0"/>
              <a:pPr/>
              <a:t>18.06.2017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D405-2435-4ED5-BDC8-32A9045D30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C080D-8605-4CA3-98F4-7664A81C50E6}" type="datetimeFigureOut">
              <a:rPr lang="ru-RU" smtClean="0"/>
              <a:pPr/>
              <a:t>18.06.2017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D405-2435-4ED5-BDC8-32A9045D30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C080D-8605-4CA3-98F4-7664A81C50E6}" type="datetimeFigureOut">
              <a:rPr lang="ru-RU" smtClean="0"/>
              <a:pPr/>
              <a:t>18.06.2017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D405-2435-4ED5-BDC8-32A9045D30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C080D-8605-4CA3-98F4-7664A81C50E6}" type="datetimeFigureOut">
              <a:rPr lang="ru-RU" smtClean="0"/>
              <a:pPr/>
              <a:t>18.06.2017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1D405-2435-4ED5-BDC8-32A9045D30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Компьютерная графика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7 класс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Ключевые слова.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Графический объект</a:t>
            </a:r>
          </a:p>
          <a:p>
            <a:r>
              <a:rPr lang="ru-RU" dirty="0" smtClean="0"/>
              <a:t>Компьютерная графика</a:t>
            </a:r>
          </a:p>
          <a:p>
            <a:r>
              <a:rPr lang="ru-RU" dirty="0" smtClean="0"/>
              <a:t>Растровая графика</a:t>
            </a:r>
          </a:p>
          <a:p>
            <a:r>
              <a:rPr lang="ru-RU" dirty="0" smtClean="0"/>
              <a:t>Векторная графика</a:t>
            </a:r>
          </a:p>
          <a:p>
            <a:r>
              <a:rPr lang="ru-RU" dirty="0" smtClean="0"/>
              <a:t>Форматы графических файлов.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Сферы применения </a:t>
            </a:r>
            <a:br>
              <a:rPr lang="ru-RU" dirty="0" smtClean="0"/>
            </a:br>
            <a:r>
              <a:rPr lang="ru-RU" dirty="0" smtClean="0"/>
              <a:t>компьютерной графики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Для наглядного представления результатов измерений и наблюдений</a:t>
            </a:r>
          </a:p>
          <a:p>
            <a:r>
              <a:rPr lang="ru-RU" dirty="0" smtClean="0"/>
              <a:t>О динамике популяций животного мира</a:t>
            </a:r>
          </a:p>
          <a:p>
            <a:r>
              <a:rPr lang="ru-RU" dirty="0" smtClean="0"/>
              <a:t>Об экологическом состоянии различных регионов</a:t>
            </a:r>
          </a:p>
          <a:p>
            <a:r>
              <a:rPr lang="ru-RU" dirty="0" smtClean="0"/>
              <a:t>Результатов социологических опросов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Calibri" pitchFamily="34" charset="0"/>
              </a:rPr>
              <a:t>Способы создания цифровых графических объектов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2119" t="16731" r="280"/>
          <a:stretch>
            <a:fillRect/>
          </a:stretch>
        </p:blipFill>
        <p:spPr bwMode="auto">
          <a:xfrm>
            <a:off x="1285852" y="1797214"/>
            <a:ext cx="7072362" cy="5041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2566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Задача</a:t>
            </a:r>
            <a:br>
              <a:rPr lang="ru-RU" dirty="0" smtClean="0"/>
            </a:br>
            <a:r>
              <a:rPr lang="ru-RU" sz="2700" dirty="0" smtClean="0"/>
              <a:t>Сканируется цветное изображение размером 10</a:t>
            </a:r>
            <a:r>
              <a:rPr lang="ru-RU" sz="2700" dirty="0" smtClean="0">
                <a:sym typeface="Symbol"/>
              </a:rPr>
              <a:t></a:t>
            </a:r>
            <a:r>
              <a:rPr lang="ru-RU" sz="2700" dirty="0" smtClean="0"/>
              <a:t>10 см.</a:t>
            </a:r>
            <a:r>
              <a:rPr lang="en-US" sz="2700" dirty="0" smtClean="0"/>
              <a:t> </a:t>
            </a:r>
            <a:r>
              <a:rPr lang="ru-RU" sz="2700" dirty="0" smtClean="0"/>
              <a:t>Разрешающая способность сканера 1200</a:t>
            </a:r>
            <a:r>
              <a:rPr lang="en-US" sz="2700" dirty="0" smtClean="0">
                <a:sym typeface="Symbol"/>
              </a:rPr>
              <a:t></a:t>
            </a:r>
            <a:r>
              <a:rPr lang="ru-RU" sz="2700" dirty="0" smtClean="0"/>
              <a:t>1200 </a:t>
            </a:r>
            <a:r>
              <a:rPr lang="ru-RU" sz="2700" dirty="0" err="1" smtClean="0"/>
              <a:t>dpi</a:t>
            </a:r>
            <a:r>
              <a:rPr lang="ru-RU" sz="2700" dirty="0" smtClean="0"/>
              <a:t>, глубина цвета</a:t>
            </a:r>
            <a:r>
              <a:rPr lang="en-US" sz="2700" dirty="0" smtClean="0"/>
              <a:t> – </a:t>
            </a:r>
            <a:r>
              <a:rPr lang="ru-RU" sz="2700" dirty="0" smtClean="0"/>
              <a:t>24</a:t>
            </a:r>
            <a:r>
              <a:rPr lang="en-US" sz="2700" dirty="0" smtClean="0"/>
              <a:t> </a:t>
            </a:r>
            <a:r>
              <a:rPr lang="ru-RU" sz="2700" dirty="0" smtClean="0"/>
              <a:t>бита. Какой информационный объём будет иметь полученный графический файл?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2231" t="44596" r="10282" b="13595"/>
          <a:stretch>
            <a:fillRect/>
          </a:stretch>
        </p:blipFill>
        <p:spPr bwMode="auto">
          <a:xfrm>
            <a:off x="940612" y="2928934"/>
            <a:ext cx="7203288" cy="392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24623" r="280" b="12241"/>
          <a:stretch>
            <a:fillRect/>
          </a:stretch>
        </p:blipFill>
        <p:spPr bwMode="auto">
          <a:xfrm>
            <a:off x="501593" y="2000240"/>
            <a:ext cx="8575229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 rtlCol="0">
            <a:normAutofit fontScale="90000"/>
          </a:bodyPr>
          <a:lstStyle/>
          <a:p>
            <a:pPr algn="l">
              <a:defRPr/>
            </a:pPr>
            <a:r>
              <a:rPr lang="ru-RU" dirty="0" smtClean="0"/>
              <a:t>Виды графики</a:t>
            </a:r>
            <a:br>
              <a:rPr lang="ru-RU" dirty="0" smtClean="0"/>
            </a:br>
            <a:r>
              <a:rPr lang="ru-RU" sz="2700" dirty="0" smtClean="0"/>
              <a:t>В зависимости от способа создания графического изображения различают растровую, векторную и фрактальную графику. </a:t>
            </a:r>
            <a:br>
              <a:rPr lang="ru-RU" sz="2700" dirty="0" smtClean="0"/>
            </a:br>
            <a:endParaRPr lang="ru-RU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Растровая графика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5"/>
            <a:ext cx="8229600" cy="1214445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Calibri" pitchFamily="34" charset="0"/>
              </a:rPr>
              <a:t>В </a:t>
            </a:r>
            <a:r>
              <a:rPr lang="ru-RU" b="1" dirty="0" smtClean="0">
                <a:latin typeface="Calibri" pitchFamily="34" charset="0"/>
              </a:rPr>
              <a:t>растровой графике</a:t>
            </a:r>
            <a:r>
              <a:rPr lang="ru-RU" dirty="0" smtClean="0">
                <a:latin typeface="Calibri" pitchFamily="34" charset="0"/>
              </a:rPr>
              <a:t> изображение формируется в виде растра – совокупности точек (пикселей), образующих строки и столбцы.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6367" t="41016" r="33349" b="16992"/>
          <a:stretch>
            <a:fillRect/>
          </a:stretch>
        </p:blipFill>
        <p:spPr bwMode="auto">
          <a:xfrm>
            <a:off x="1785918" y="2497707"/>
            <a:ext cx="5357850" cy="4188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dirty="0" smtClean="0"/>
              <a:t>Векторная графика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1"/>
            <a:ext cx="8229600" cy="1428759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Calibri" pitchFamily="34" charset="0"/>
              </a:rPr>
              <a:t>В </a:t>
            </a:r>
            <a:r>
              <a:rPr lang="ru-RU" b="1" dirty="0" smtClean="0">
                <a:latin typeface="Calibri" pitchFamily="34" charset="0"/>
              </a:rPr>
              <a:t>векторной графике</a:t>
            </a:r>
            <a:r>
              <a:rPr lang="ru-RU" dirty="0" smtClean="0">
                <a:latin typeface="Calibri" pitchFamily="34" charset="0"/>
              </a:rPr>
              <a:t> изображение формируется на основе наборов данных (векторов), описывающих графические объекты и формулы их построения.</a:t>
            </a:r>
          </a:p>
          <a:p>
            <a:endParaRPr lang="ru-RU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 l="22732" t="42043" r="25097" b="16546"/>
          <a:stretch>
            <a:fillRect/>
          </a:stretch>
        </p:blipFill>
        <p:spPr bwMode="auto">
          <a:xfrm>
            <a:off x="714348" y="2500306"/>
            <a:ext cx="7698628" cy="435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Фрактальная графика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42982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latin typeface="Calibri" pitchFamily="34" charset="0"/>
              </a:rPr>
              <a:t>Фрактальная графика</a:t>
            </a:r>
            <a:r>
              <a:rPr lang="ru-RU" dirty="0" smtClean="0">
                <a:latin typeface="Calibri" pitchFamily="34" charset="0"/>
              </a:rPr>
              <a:t>, как и векторная, основана на математических вычислениях.</a:t>
            </a:r>
          </a:p>
          <a:p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280" t="23911" r="280" b="13819"/>
          <a:stretch>
            <a:fillRect/>
          </a:stretch>
        </p:blipFill>
        <p:spPr bwMode="auto">
          <a:xfrm>
            <a:off x="357158" y="2571744"/>
            <a:ext cx="8547024" cy="401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Сравнение растровой и векторной графики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472519" cy="5043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4173"/>
                <a:gridCol w="2824173"/>
                <a:gridCol w="2824173"/>
              </a:tblGrid>
              <a:tr h="42083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Растровая графика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Векторная графика</a:t>
                      </a:r>
                    </a:p>
                  </a:txBody>
                  <a:tcPr horzOverflow="overflow"/>
                </a:tc>
              </a:tr>
              <a:tr h="67980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Формирование изображения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Совокупность точек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Геометрические фигуры</a:t>
                      </a:r>
                    </a:p>
                  </a:txBody>
                  <a:tcPr horzOverflow="overflow"/>
                </a:tc>
              </a:tr>
              <a:tr h="67980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Увеличение размера изображения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Ступенчатый эффект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 изменяется</a:t>
                      </a:r>
                    </a:p>
                  </a:txBody>
                  <a:tcPr horzOverflow="overflow"/>
                </a:tc>
              </a:tr>
              <a:tr h="7380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Уменьшение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размера изображения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Потеря чёткости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 изменяется</a:t>
                      </a:r>
                    </a:p>
                  </a:txBody>
                  <a:tcPr horzOverflow="overflow"/>
                </a:tc>
              </a:tr>
              <a:tr h="184518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Сохранение изображения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Информация о цвете каждого пикселя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Информация о простейших геометрических объектах, составляющих изображение</a:t>
                      </a:r>
                    </a:p>
                  </a:txBody>
                  <a:tcPr horzOverflow="overflow"/>
                </a:tc>
              </a:tr>
              <a:tr h="67980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Сферы применения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Иллюстрации, фотографии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Чертежи, схемы, деловая графика</a:t>
                      </a:r>
                    </a:p>
                  </a:txBody>
                  <a:tcPr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chemeClr val="tx2"/>
                </a:solidFill>
                <a:latin typeface="Calibri" pitchFamily="34" charset="0"/>
              </a:rPr>
              <a:t>Форматы графических файлов</a:t>
            </a:r>
            <a:br>
              <a:rPr lang="ru-RU" b="1" dirty="0" smtClean="0">
                <a:solidFill>
                  <a:schemeClr val="tx2"/>
                </a:solidFill>
                <a:latin typeface="Calibri" pitchFamily="34" charset="0"/>
              </a:rPr>
            </a:br>
            <a:r>
              <a:rPr lang="ru-RU" sz="2700" b="1" dirty="0" smtClean="0">
                <a:latin typeface="Calibri" pitchFamily="34" charset="0"/>
              </a:rPr>
              <a:t>Формат графического файла </a:t>
            </a:r>
            <a:r>
              <a:rPr lang="ru-RU" sz="2700" dirty="0" smtClean="0">
                <a:latin typeface="Calibri" pitchFamily="34" charset="0"/>
              </a:rPr>
              <a:t>– это способ представления графических данных на внешнем носителе</a:t>
            </a:r>
            <a:r>
              <a:rPr lang="ru-RU" dirty="0" smtClean="0">
                <a:latin typeface="Calibri" pitchFamily="34" charset="0"/>
              </a:rPr>
              <a:t>.</a:t>
            </a:r>
            <a:br>
              <a:rPr lang="ru-RU" dirty="0" smtClean="0">
                <a:latin typeface="Calibri" pitchFamily="34" charset="0"/>
              </a:rPr>
            </a:b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4486" t="26201" r="9751" b="21711"/>
          <a:stretch>
            <a:fillRect/>
          </a:stretch>
        </p:blipFill>
        <p:spPr bwMode="auto">
          <a:xfrm>
            <a:off x="489209" y="1928802"/>
            <a:ext cx="8174239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1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80" t="13574" r="280" b="16976"/>
          <a:stretch>
            <a:fillRect/>
          </a:stretch>
        </p:blipFill>
        <p:spPr bwMode="auto">
          <a:xfrm>
            <a:off x="71406" y="1428736"/>
            <a:ext cx="9001188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dirty="0" smtClean="0"/>
              <a:t>Самое главное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rgbClr val="293A56"/>
                </a:solidFill>
              </a:rPr>
              <a:t>Растровые изображения </a:t>
            </a:r>
            <a:r>
              <a:rPr lang="ru-RU" dirty="0" smtClean="0">
                <a:solidFill>
                  <a:srgbClr val="293A56"/>
                </a:solidFill>
              </a:rPr>
              <a:t>– это картинки, состоящие из большого количества цветных точек (пикселей). </a:t>
            </a:r>
          </a:p>
          <a:p>
            <a:r>
              <a:rPr lang="ru-RU" b="1" dirty="0" smtClean="0">
                <a:solidFill>
                  <a:srgbClr val="293A56"/>
                </a:solidFill>
              </a:rPr>
              <a:t>Векторные изображения </a:t>
            </a:r>
            <a:r>
              <a:rPr lang="ru-RU" dirty="0" smtClean="0">
                <a:solidFill>
                  <a:srgbClr val="293A56"/>
                </a:solidFill>
              </a:rPr>
              <a:t>– это совокупность более сложных и разнообразных геометрических объектов.</a:t>
            </a:r>
          </a:p>
          <a:p>
            <a:r>
              <a:rPr lang="ru-RU" b="1" dirty="0" smtClean="0">
                <a:solidFill>
                  <a:srgbClr val="293A56"/>
                </a:solidFill>
              </a:rPr>
              <a:t>Фрактальная графика </a:t>
            </a:r>
            <a:r>
              <a:rPr lang="ru-RU" dirty="0" smtClean="0">
                <a:solidFill>
                  <a:srgbClr val="293A56"/>
                </a:solidFill>
              </a:rPr>
              <a:t>– это совокупность геометрических фигур, обладающих свойством </a:t>
            </a:r>
            <a:r>
              <a:rPr lang="ru-RU" dirty="0" err="1" smtClean="0">
                <a:solidFill>
                  <a:srgbClr val="293A56"/>
                </a:solidFill>
              </a:rPr>
              <a:t>самоподобия</a:t>
            </a:r>
            <a:r>
              <a:rPr lang="ru-RU" dirty="0" smtClean="0">
                <a:solidFill>
                  <a:srgbClr val="293A56"/>
                </a:solidFill>
              </a:rPr>
              <a:t>, то есть графика, составленная из нескольких частей, каждая из которых подобна всей фигуре целиком.</a:t>
            </a:r>
          </a:p>
          <a:p>
            <a:r>
              <a:rPr lang="ru-RU" b="1" dirty="0" smtClean="0">
                <a:solidFill>
                  <a:srgbClr val="293A56"/>
                </a:solidFill>
              </a:rPr>
              <a:t>Формат графического файла </a:t>
            </a:r>
            <a:r>
              <a:rPr lang="ru-RU" dirty="0" smtClean="0">
                <a:solidFill>
                  <a:srgbClr val="293A56"/>
                </a:solidFill>
              </a:rPr>
              <a:t>— это способ представления графических данных на внешнем носителе. Различают растровые и векторные форматы, среди них выделяют универсальные графические форматы и собственные (оригинальные) форматы.</a:t>
            </a:r>
          </a:p>
          <a:p>
            <a:endParaRPr lang="ru-RU" dirty="0" smtClean="0">
              <a:solidFill>
                <a:srgbClr val="293A56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Практическая часть.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256</Words>
  <Application>Microsoft Office PowerPoint</Application>
  <PresentationFormat>Экран (4:3)</PresentationFormat>
  <Paragraphs>49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Компьютерная графика</vt:lpstr>
      <vt:lpstr>Ключевые слова.</vt:lpstr>
      <vt:lpstr>Сферы применения  компьютерной графики</vt:lpstr>
      <vt:lpstr>Способы создания цифровых графических объектов</vt:lpstr>
      <vt:lpstr>  Задача Сканируется цветное изображение размером 1010 см. Разрешающая способность сканера 12001200 dpi, глубина цвета – 24 бита. Какой информационный объём будет иметь полученный графический файл?  </vt:lpstr>
      <vt:lpstr>Виды графики В зависимости от способа создания графического изображения различают растровую, векторную и фрактальную графику.  </vt:lpstr>
      <vt:lpstr>Растровая графика</vt:lpstr>
      <vt:lpstr>Векторная графика</vt:lpstr>
      <vt:lpstr> Фрактальная графика </vt:lpstr>
      <vt:lpstr>Сравнение растровой и векторной графики</vt:lpstr>
      <vt:lpstr>Форматы графических файлов Формат графического файла – это способ представления графических данных на внешнем носителе. </vt:lpstr>
      <vt:lpstr>Задача 1</vt:lpstr>
      <vt:lpstr>Самое главное</vt:lpstr>
      <vt:lpstr>Практическая часть.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Учитель</dc:creator>
  <cp:lastModifiedBy>Admin</cp:lastModifiedBy>
  <cp:revision>29</cp:revision>
  <dcterms:created xsi:type="dcterms:W3CDTF">2017-06-16T13:43:13Z</dcterms:created>
  <dcterms:modified xsi:type="dcterms:W3CDTF">2017-06-18T09:38:03Z</dcterms:modified>
</cp:coreProperties>
</file>